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8"/>
  </p:notesMasterIdLst>
  <p:sldIdLst>
    <p:sldId id="258" r:id="rId2"/>
    <p:sldId id="257" r:id="rId3"/>
    <p:sldId id="263" r:id="rId4"/>
    <p:sldId id="259" r:id="rId5"/>
    <p:sldId id="260" r:id="rId6"/>
    <p:sldId id="262" r:id="rId7"/>
  </p:sldIdLst>
  <p:sldSz cx="10799763" cy="828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FB8"/>
    <a:srgbClr val="70AD47"/>
    <a:srgbClr val="133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84" d="100"/>
          <a:sy n="84" d="100"/>
        </p:scale>
        <p:origin x="2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0F782-1184-2B43-94CE-7290C79F79B1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43000"/>
            <a:ext cx="4022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75CE-FE7C-3247-935B-2262F68D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43000"/>
            <a:ext cx="4022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6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43000"/>
            <a:ext cx="4022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275CE-FE7C-3247-935B-2262F68D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7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355149"/>
            <a:ext cx="9179799" cy="2882806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349128"/>
            <a:ext cx="8099822" cy="1999179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440855"/>
            <a:ext cx="2328699" cy="70172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440855"/>
            <a:ext cx="6851100" cy="70172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064352"/>
            <a:ext cx="9314796" cy="3444416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5541353"/>
            <a:ext cx="9314796" cy="181133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2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204273"/>
            <a:ext cx="4589899" cy="52538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40856"/>
            <a:ext cx="9314796" cy="16004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029849"/>
            <a:ext cx="4568805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024646"/>
            <a:ext cx="4568805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029849"/>
            <a:ext cx="4591306" cy="994797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024646"/>
            <a:ext cx="4591306" cy="444879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192226"/>
            <a:ext cx="5467380" cy="5884451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52027"/>
            <a:ext cx="3483205" cy="1932093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192226"/>
            <a:ext cx="5467380" cy="5884451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484120"/>
            <a:ext cx="3483205" cy="4602140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440856"/>
            <a:ext cx="9314796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204273"/>
            <a:ext cx="9314796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9DA69-8683-9249-8508-E1B21893E8F4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7674706"/>
            <a:ext cx="364492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7674706"/>
            <a:ext cx="2429947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A8284-BD9B-C748-B481-43F4D9B0D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B63CD3-A90F-4B41-929C-921410EB0CBF}"/>
              </a:ext>
            </a:extLst>
          </p:cNvPr>
          <p:cNvSpPr txBox="1"/>
          <p:nvPr/>
        </p:nvSpPr>
        <p:spPr>
          <a:xfrm>
            <a:off x="949801" y="7000397"/>
            <a:ext cx="890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Fig1: </a:t>
            </a:r>
            <a:r>
              <a:rPr lang="en-GB" sz="2800" i="1" dirty="0"/>
              <a:t>Hierarchal relationship of the 23 existing subclades of the cosmopolitan clade</a:t>
            </a:r>
            <a:endParaRPr lang="en-US" sz="2800" dirty="0"/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BA939515-1C3A-7F48-9948-17FFAA6C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45" y="0"/>
            <a:ext cx="7000399" cy="7000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CDBE7F-679E-AC40-B585-B1BBB6C4CB61}"/>
              </a:ext>
            </a:extLst>
          </p:cNvPr>
          <p:cNvSpPr/>
          <p:nvPr/>
        </p:nvSpPr>
        <p:spPr>
          <a:xfrm>
            <a:off x="4348319" y="3202326"/>
            <a:ext cx="1524000" cy="595745"/>
          </a:xfrm>
          <a:prstGeom prst="rect">
            <a:avLst/>
          </a:prstGeom>
          <a:solidFill>
            <a:srgbClr val="2C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Cosmopolitan</a:t>
            </a:r>
          </a:p>
        </p:txBody>
      </p:sp>
    </p:spTree>
    <p:extLst>
      <p:ext uri="{BB962C8B-B14F-4D97-AF65-F5344CB8AC3E}">
        <p14:creationId xmlns:p14="http://schemas.microsoft.com/office/powerpoint/2010/main" val="261314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FFC23B-12A4-1949-B6A8-33AD03FC4415}"/>
              </a:ext>
            </a:extLst>
          </p:cNvPr>
          <p:cNvSpPr txBox="1"/>
          <p:nvPr/>
        </p:nvSpPr>
        <p:spPr>
          <a:xfrm>
            <a:off x="64293" y="7237588"/>
            <a:ext cx="1067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Fig2:</a:t>
            </a:r>
            <a:r>
              <a:rPr lang="en-GB" i="1" dirty="0"/>
              <a:t> Lineage designation of 650 whole genome (10,000nt) rabies virus sequences from the Cosmopolitan clade, obtained from RABV-GLUE. </a:t>
            </a:r>
            <a:r>
              <a:rPr lang="en-GB" b="1" i="1" dirty="0"/>
              <a:t>A) </a:t>
            </a:r>
            <a:r>
              <a:rPr lang="en-GB" i="1" dirty="0"/>
              <a:t>Maximum likelihood tree showing the lineage positions with terminal lineages collapsed. </a:t>
            </a:r>
            <a:r>
              <a:rPr lang="en-GB" b="1" i="1" dirty="0"/>
              <a:t>B) </a:t>
            </a:r>
            <a:r>
              <a:rPr lang="en-GB" i="1" dirty="0"/>
              <a:t>Hierarchal relationships of the lineages.</a:t>
            </a:r>
            <a:endParaRPr lang="en-US" b="1" dirty="0"/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C0A98E6-E334-B64C-888F-22FC558A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7842" y="649931"/>
            <a:ext cx="5221921" cy="639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864687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093410-5393-B04E-B848-5DA409814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6" t="2210"/>
          <a:stretch/>
        </p:blipFill>
        <p:spPr>
          <a:xfrm>
            <a:off x="142082" y="0"/>
            <a:ext cx="5908198" cy="7250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292099" y="139030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23549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FFC23B-12A4-1949-B6A8-33AD03FC4415}"/>
              </a:ext>
            </a:extLst>
          </p:cNvPr>
          <p:cNvSpPr txBox="1"/>
          <p:nvPr/>
        </p:nvSpPr>
        <p:spPr>
          <a:xfrm>
            <a:off x="64293" y="7237588"/>
            <a:ext cx="10671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Fig3:</a:t>
            </a:r>
            <a:r>
              <a:rPr lang="en-GB" i="1" dirty="0"/>
              <a:t> Lineage designation of 2126 N gene length (1300nt) rabies virus sequences from the Cosmopolitan clade, obtained from RABV-GLUE. </a:t>
            </a:r>
            <a:r>
              <a:rPr lang="en-GB" b="1" i="1" dirty="0"/>
              <a:t>A) </a:t>
            </a:r>
            <a:r>
              <a:rPr lang="en-GB" i="1" dirty="0"/>
              <a:t>Maximum likelihood tree showing the lineage positions with terminal lineages collapsed. </a:t>
            </a:r>
            <a:r>
              <a:rPr lang="en-GB" b="1" i="1" dirty="0"/>
              <a:t>B) </a:t>
            </a:r>
            <a:r>
              <a:rPr lang="en-GB" i="1" dirty="0"/>
              <a:t>Hierarchal relationships of the lineages.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EE59-4C4B-6A41-A685-275EF776E17D}"/>
              </a:ext>
            </a:extLst>
          </p:cNvPr>
          <p:cNvSpPr txBox="1"/>
          <p:nvPr/>
        </p:nvSpPr>
        <p:spPr>
          <a:xfrm>
            <a:off x="292099" y="1390309"/>
            <a:ext cx="52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a)</a:t>
            </a:r>
          </a:p>
        </p:txBody>
      </p:sp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5925D78C-06FA-3B4D-BA47-2C05668B7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56"/>
          <a:stretch/>
        </p:blipFill>
        <p:spPr>
          <a:xfrm>
            <a:off x="5074920" y="518160"/>
            <a:ext cx="5724843" cy="6561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3D0054-D53D-1A4D-9A23-DB81AF0E85AF}"/>
              </a:ext>
            </a:extLst>
          </p:cNvPr>
          <p:cNvSpPr txBox="1"/>
          <p:nvPr/>
        </p:nvSpPr>
        <p:spPr>
          <a:xfrm>
            <a:off x="5449872" y="1097921"/>
            <a:ext cx="67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969BA2-DAF4-CE48-B8C1-B3E3B4E88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52" t="2785" r="3760"/>
          <a:stretch/>
        </p:blipFill>
        <p:spPr>
          <a:xfrm>
            <a:off x="0" y="0"/>
            <a:ext cx="5724842" cy="72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8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039E0B55-053B-1E4F-895B-0FBDEC454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r="29033"/>
          <a:stretch/>
        </p:blipFill>
        <p:spPr>
          <a:xfrm>
            <a:off x="-1" y="0"/>
            <a:ext cx="8564452" cy="7563972"/>
          </a:xfrm>
          <a:prstGeom prst="rect">
            <a:avLst/>
          </a:prstGeom>
        </p:spPr>
      </p:pic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DB3CBBA6-3CF5-9645-87BA-E3271E385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39" t="30629" r="-315" b="30160"/>
          <a:stretch/>
        </p:blipFill>
        <p:spPr>
          <a:xfrm>
            <a:off x="8654603" y="2254088"/>
            <a:ext cx="1300766" cy="3772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D849C-FF81-E64D-B26C-F42AF925C184}"/>
              </a:ext>
            </a:extLst>
          </p:cNvPr>
          <p:cNvSpPr txBox="1"/>
          <p:nvPr/>
        </p:nvSpPr>
        <p:spPr>
          <a:xfrm>
            <a:off x="-1" y="7447222"/>
            <a:ext cx="10799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Fig4: </a:t>
            </a:r>
            <a:r>
              <a:rPr lang="en-GB" sz="2200" i="1" dirty="0"/>
              <a:t>Number of publicly available rabies virus sequences available per country of at least N gene length - 1300nt (n = 2126), and whole genome sequences - &gt;10,000nt (n = 650).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09881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9F369768-169C-C04A-9409-A84C291B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07" t="4488" r="7693" b="58741"/>
          <a:stretch/>
        </p:blipFill>
        <p:spPr>
          <a:xfrm>
            <a:off x="7322569" y="729761"/>
            <a:ext cx="3503052" cy="2954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9830DA69-8A59-A545-964C-3C217094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30" t="20384" r="33028" b="66794"/>
          <a:stretch/>
        </p:blipFill>
        <p:spPr>
          <a:xfrm>
            <a:off x="1275507" y="987882"/>
            <a:ext cx="966998" cy="1973542"/>
          </a:xfrm>
          <a:prstGeom prst="rect">
            <a:avLst/>
          </a:prstGeom>
        </p:spPr>
      </p:pic>
      <p:pic>
        <p:nvPicPr>
          <p:cNvPr id="7" name="Picture 6" descr="A group of skiers going down a slope&#10;&#10;Description automatically generated with low confidence">
            <a:extLst>
              <a:ext uri="{FF2B5EF4-FFF2-40B4-BE49-F238E27FC236}">
                <a16:creationId xmlns:a16="http://schemas.microsoft.com/office/drawing/2014/main" id="{23E28CFE-C0A3-0F47-B816-94DC79FC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2" t="4499" r="40919" b="58731"/>
          <a:stretch/>
        </p:blipFill>
        <p:spPr>
          <a:xfrm>
            <a:off x="3793658" y="729762"/>
            <a:ext cx="3503052" cy="29544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1B7AA-3FB9-6643-92E8-0CF1D2349B08}"/>
              </a:ext>
            </a:extLst>
          </p:cNvPr>
          <p:cNvSpPr txBox="1"/>
          <p:nvPr/>
        </p:nvSpPr>
        <p:spPr>
          <a:xfrm>
            <a:off x="3874526" y="2022336"/>
            <a:ext cx="179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1987– 2010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BC1D9-E9A3-C847-AF20-9668D1A9C0B0}"/>
              </a:ext>
            </a:extLst>
          </p:cNvPr>
          <p:cNvSpPr txBox="1"/>
          <p:nvPr/>
        </p:nvSpPr>
        <p:spPr>
          <a:xfrm>
            <a:off x="7581655" y="2022336"/>
            <a:ext cx="179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2011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CB9A063-30B5-1B48-8062-D40AC4E9C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64" t="4903" r="3885" b="6459"/>
          <a:stretch/>
        </p:blipFill>
        <p:spPr>
          <a:xfrm>
            <a:off x="7322568" y="4140195"/>
            <a:ext cx="3457975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D34238A-52B4-5A42-9977-F4147C841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4" t="4728" r="71554" b="6635"/>
          <a:stretch/>
        </p:blipFill>
        <p:spPr>
          <a:xfrm>
            <a:off x="0" y="4140197"/>
            <a:ext cx="3767800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0EFEA6E6-5B6F-3A4C-B291-011F937F6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0" t="4727" r="37819" b="6636"/>
          <a:stretch/>
        </p:blipFill>
        <p:spPr>
          <a:xfrm>
            <a:off x="3793658" y="4140195"/>
            <a:ext cx="3503052" cy="31523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C7460-18F5-0749-8462-C430161F6FED}"/>
              </a:ext>
            </a:extLst>
          </p:cNvPr>
          <p:cNvSpPr txBox="1"/>
          <p:nvPr/>
        </p:nvSpPr>
        <p:spPr>
          <a:xfrm>
            <a:off x="307886" y="5716355"/>
            <a:ext cx="129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1999</a:t>
            </a:r>
          </a:p>
          <a:p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53D8F-B1B9-2E46-B93D-3F2EC1768304}"/>
              </a:ext>
            </a:extLst>
          </p:cNvPr>
          <p:cNvSpPr txBox="1"/>
          <p:nvPr/>
        </p:nvSpPr>
        <p:spPr>
          <a:xfrm>
            <a:off x="5279936" y="268096"/>
            <a:ext cx="1047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Whole genome lineage D1.1.2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29961-4F05-FB44-BBD9-5F5AEF8B5520}"/>
              </a:ext>
            </a:extLst>
          </p:cNvPr>
          <p:cNvSpPr txBox="1"/>
          <p:nvPr/>
        </p:nvSpPr>
        <p:spPr>
          <a:xfrm>
            <a:off x="3767800" y="3681386"/>
            <a:ext cx="37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 gene lineage AM3a_A1.3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99C73E-97EB-2B4E-BC86-50CEE197DCEE}"/>
              </a:ext>
            </a:extLst>
          </p:cNvPr>
          <p:cNvSpPr txBox="1"/>
          <p:nvPr/>
        </p:nvSpPr>
        <p:spPr>
          <a:xfrm>
            <a:off x="-1" y="7292516"/>
            <a:ext cx="10799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 dirty="0"/>
              <a:t>Fig5: </a:t>
            </a:r>
            <a:r>
              <a:rPr lang="en-GB" sz="2200" i="1" dirty="0"/>
              <a:t>Global distribution of a lineage over time. With whole genome lineage designation, this lineage is called D1.1.2 (above). With N gene designation this lineage is called AM3a_A1.3 (below)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39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C53BB4E3-AE4C-B540-808D-F887F29D0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4" t="21267" r="18059" b="19494"/>
          <a:stretch/>
        </p:blipFill>
        <p:spPr>
          <a:xfrm>
            <a:off x="1" y="3688597"/>
            <a:ext cx="4014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035E87-D94E-504A-98B9-A902376A9A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7" t="21006" r="17771" b="19493"/>
          <a:stretch/>
        </p:blipFill>
        <p:spPr>
          <a:xfrm>
            <a:off x="4014061" y="3688597"/>
            <a:ext cx="4014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51A76CB3-FEE0-1B41-AA2C-5BAD01C12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8" t="21267" r="18058" b="21560"/>
          <a:stretch/>
        </p:blipFill>
        <p:spPr>
          <a:xfrm>
            <a:off x="4014061" y="0"/>
            <a:ext cx="4014060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9DAEEB-7E47-A244-9B40-3D4E5D20D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43" t="31370" r="28677" b="21790"/>
          <a:stretch/>
        </p:blipFill>
        <p:spPr>
          <a:xfrm>
            <a:off x="8028121" y="3688597"/>
            <a:ext cx="2771642" cy="35667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3A00E4C-DB6B-7942-B3C2-1685B8B26CAB}"/>
              </a:ext>
            </a:extLst>
          </p:cNvPr>
          <p:cNvSpPr txBox="1"/>
          <p:nvPr/>
        </p:nvSpPr>
        <p:spPr>
          <a:xfrm>
            <a:off x="-1" y="7377194"/>
            <a:ext cx="10799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1"/>
              <a:t>Fig6: </a:t>
            </a:r>
            <a:r>
              <a:rPr lang="en-GB" sz="2200" i="1" dirty="0"/>
              <a:t>Summary of lineage designation steps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2942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212</Words>
  <Application>Microsoft Macintosh PowerPoint</Application>
  <PresentationFormat>Custom</PresentationFormat>
  <Paragraphs>18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Campbell (PGR)</dc:creator>
  <cp:lastModifiedBy>Kathryn Campbell (PGR)</cp:lastModifiedBy>
  <cp:revision>17</cp:revision>
  <dcterms:created xsi:type="dcterms:W3CDTF">2021-04-16T21:57:06Z</dcterms:created>
  <dcterms:modified xsi:type="dcterms:W3CDTF">2021-04-22T23:29:02Z</dcterms:modified>
</cp:coreProperties>
</file>